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2"/>
  </p:notesMasterIdLst>
  <p:sldIdLst>
    <p:sldId id="256" r:id="rId2"/>
    <p:sldId id="276" r:id="rId3"/>
    <p:sldId id="272" r:id="rId4"/>
    <p:sldId id="299" r:id="rId5"/>
    <p:sldId id="297" r:id="rId6"/>
    <p:sldId id="296" r:id="rId7"/>
    <p:sldId id="277" r:id="rId8"/>
    <p:sldId id="274" r:id="rId9"/>
    <p:sldId id="273" r:id="rId10"/>
    <p:sldId id="27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oe Hughes" initials="ZH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 autoAdjust="0"/>
  </p:normalViewPr>
  <p:slideViewPr>
    <p:cSldViewPr snapToGrid="0">
      <p:cViewPr varScale="1">
        <p:scale>
          <a:sx n="115" d="100"/>
          <a:sy n="115" d="100"/>
        </p:scale>
        <p:origin x="426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1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1B95E-7247-440D-A504-D74CC5B14C2D}" type="datetimeFigureOut">
              <a:rPr lang="en-GB" smtClean="0"/>
              <a:t>11/06/2018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5740B-CE70-482E-851B-29F56D950F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32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740B-CE70-482E-851B-29F56D950F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9606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 smtClean="0"/>
          </a:p>
          <a:p>
            <a:r>
              <a:rPr lang="en-IE" dirty="0" smtClean="0"/>
              <a:t> </a:t>
            </a:r>
            <a:endParaRPr lang="en-IE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E5BA9-FDF2-405B-B781-758F69BB3BE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520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740B-CE70-482E-851B-29F56D950FA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452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E5BA9-FDF2-405B-B781-758F69BB3BE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551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740B-CE70-482E-851B-29F56D950FA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689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740B-CE70-482E-851B-29F56D950FA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111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E5BA9-FDF2-405B-B781-758F69BB3BE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928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0605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3464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703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005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6546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89851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8673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6781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73231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940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5826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376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748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76607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4700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30689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B553E-3ACF-4983-A8D9-DCFF4AAA0F90}" type="datetimeFigureOut">
              <a:rPr lang="en-IE" smtClean="0"/>
              <a:t>11/06/2018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DC0C1FE-9646-4AAA-914F-FE129B9D1537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250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arealliance.ie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hyperlink" Target="http://www.carealliance.ie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aUm0Wq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2bhIAw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stcorkyoungcarers.i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realliance.ie/publications_youngcarers" TargetMode="External"/><Relationship Id="rId2" Type="http://schemas.openxmlformats.org/officeDocument/2006/relationships/hyperlink" Target="http://www.carealliance.ie/userfiles/file/Chapter%2012%20%20Working%20with%20young%20carer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ngcarers.ie/" TargetMode="External"/><Relationship Id="rId4" Type="http://schemas.openxmlformats.org/officeDocument/2006/relationships/hyperlink" Target="http://bit.ly/2bhlOGc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aU3rSQ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it.ly/1EcjR4V" TargetMode="External"/><Relationship Id="rId4" Type="http://schemas.openxmlformats.org/officeDocument/2006/relationships/hyperlink" Target="http://bit.ly/2b697w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b8TRO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t.ly/2aXEKXl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ngadultcarers.eu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it.ly/2bskexP" TargetMode="External"/><Relationship Id="rId4" Type="http://schemas.openxmlformats.org/officeDocument/2006/relationships/hyperlink" Target="http://bit.ly/1j5EQH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E" dirty="0" smtClean="0"/>
              <a:t>Our Work to date on Young Carers Issues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264726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Liam O’Sullivan, Executive Director, Care Alliance Ireland</a:t>
            </a:r>
          </a:p>
          <a:p>
            <a:r>
              <a:rPr lang="en-IE" dirty="0" smtClean="0"/>
              <a:t>(Presentation , EPYC Project - </a:t>
            </a:r>
            <a:r>
              <a:rPr lang="en-US" dirty="0"/>
              <a:t>Identifying and Supporting Young </a:t>
            </a:r>
            <a:r>
              <a:rPr lang="en-US" dirty="0" err="1"/>
              <a:t>Carers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IE" dirty="0" smtClean="0"/>
              <a:t> The Carmichael Centre, 12 June 2018 </a:t>
            </a:r>
          </a:p>
          <a:p>
            <a:r>
              <a:rPr lang="en-IE" dirty="0" err="1" smtClean="0">
                <a:hlinkClick r:id="rId3"/>
              </a:rPr>
              <a:t>info@carealliance.ie</a:t>
            </a:r>
            <a:r>
              <a:rPr lang="en-IE" dirty="0" smtClean="0"/>
              <a:t>  087 207 3265  </a:t>
            </a:r>
            <a:r>
              <a:rPr lang="en-IE" dirty="0" smtClean="0">
                <a:hlinkClick r:id="rId4"/>
              </a:rPr>
              <a:t>www.carealliance.ie</a:t>
            </a:r>
            <a:endParaRPr lang="en-IE" dirty="0" smtClean="0"/>
          </a:p>
          <a:p>
            <a:r>
              <a:rPr lang="en-IE" dirty="0" smtClean="0"/>
              <a:t> NationalCarersWeek</a:t>
            </a:r>
          </a:p>
          <a:p>
            <a:r>
              <a:rPr lang="en-IE" dirty="0" smtClean="0"/>
              <a:t> @</a:t>
            </a:r>
            <a:r>
              <a:rPr lang="en-IE" dirty="0" err="1" smtClean="0"/>
              <a:t>CareAllianceIrl</a:t>
            </a:r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</p:txBody>
      </p:sp>
      <p:pic>
        <p:nvPicPr>
          <p:cNvPr id="5" name="Picture 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817" y="894772"/>
            <a:ext cx="2952663" cy="15990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600" y="5560598"/>
            <a:ext cx="455241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600" y="6106816"/>
            <a:ext cx="473151" cy="417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200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dirty="0" smtClean="0"/>
              <a:t>Where to Now?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05553"/>
            <a:ext cx="8596668" cy="4235809"/>
          </a:xfrm>
        </p:spPr>
        <p:txBody>
          <a:bodyPr>
            <a:normAutofit/>
          </a:bodyPr>
          <a:lstStyle/>
          <a:p>
            <a:r>
              <a:rPr lang="en-IE" dirty="0" smtClean="0"/>
              <a:t>Facilitate collaboration amongst those who wish to move forward together on this issue?</a:t>
            </a:r>
          </a:p>
          <a:p>
            <a:r>
              <a:rPr lang="en-US" dirty="0" smtClean="0"/>
              <a:t>How will we know there is sufficient interest amongst a range of stakeholders?</a:t>
            </a:r>
          </a:p>
          <a:p>
            <a:r>
              <a:rPr lang="en-US" dirty="0" smtClean="0"/>
              <a:t>What would collaboration look like?</a:t>
            </a:r>
          </a:p>
          <a:p>
            <a:r>
              <a:rPr lang="en-US" dirty="0" smtClean="0"/>
              <a:t>What would a successful outcome look like?</a:t>
            </a:r>
            <a:endParaRPr lang="en-IE" dirty="0" smtClean="0"/>
          </a:p>
          <a:p>
            <a:endParaRPr lang="en-IE" dirty="0" smtClean="0"/>
          </a:p>
          <a:p>
            <a:pPr marL="457200" lvl="1" indent="0">
              <a:buNone/>
            </a:pPr>
            <a:endParaRPr lang="en-IE" dirty="0" smtClean="0"/>
          </a:p>
          <a:p>
            <a:pPr lvl="1"/>
            <a:endParaRPr lang="en-IE" dirty="0"/>
          </a:p>
          <a:p>
            <a:pPr lvl="3"/>
            <a:endParaRPr lang="en-GB" dirty="0"/>
          </a:p>
          <a:p>
            <a:pPr lvl="2"/>
            <a:endParaRPr lang="en-IE" dirty="0" smtClean="0"/>
          </a:p>
          <a:p>
            <a:pPr lvl="2"/>
            <a:endParaRPr lang="en-IE" dirty="0" smtClean="0"/>
          </a:p>
          <a:p>
            <a:pPr marL="457200" lvl="1" indent="0">
              <a:buNone/>
            </a:pPr>
            <a:endParaRPr lang="en-IE" dirty="0" smtClean="0"/>
          </a:p>
          <a:p>
            <a:pPr marL="457200" lvl="1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7501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Facilitating Collaboration/Joint Conferences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 </a:t>
            </a:r>
            <a:endParaRPr lang="en-IE" dirty="0" smtClean="0"/>
          </a:p>
          <a:p>
            <a:r>
              <a:rPr lang="en-IE" dirty="0" smtClean="0"/>
              <a:t>Sectoral Meeting -  Jan 2011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Two Joint Conferences </a:t>
            </a:r>
          </a:p>
          <a:p>
            <a:pPr lvl="1"/>
            <a:r>
              <a:rPr lang="en-GB" dirty="0" smtClean="0"/>
              <a:t>2011 – in collaboration with Crosscare</a:t>
            </a:r>
          </a:p>
          <a:p>
            <a:pPr lvl="1"/>
            <a:r>
              <a:rPr lang="en-GB" dirty="0" smtClean="0"/>
              <a:t>2012 – In collaboration with Crosscare and Family Carers Ireland</a:t>
            </a:r>
            <a:endParaRPr lang="en-GB" i="1" dirty="0" smtClean="0"/>
          </a:p>
          <a:p>
            <a:pPr marL="914400" lvl="2" indent="0">
              <a:buNone/>
            </a:pPr>
            <a:endParaRPr lang="en-GB" i="1" dirty="0" smtClean="0"/>
          </a:p>
        </p:txBody>
      </p:sp>
    </p:spTree>
    <p:extLst>
      <p:ext uri="{BB962C8B-B14F-4D97-AF65-F5344CB8AC3E}">
        <p14:creationId xmlns:p14="http://schemas.microsoft.com/office/powerpoint/2010/main" val="60203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Presentations to Annual Government Department Carer Consultation Fora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r>
              <a:rPr lang="en-IE" dirty="0" smtClean="0"/>
              <a:t>DSP Annual Carers Forum  Feb. 2011</a:t>
            </a:r>
          </a:p>
          <a:p>
            <a:pPr lvl="1"/>
            <a:r>
              <a:rPr lang="en-IE" dirty="0" smtClean="0"/>
              <a:t>See </a:t>
            </a:r>
            <a:r>
              <a:rPr lang="en-IE" dirty="0">
                <a:hlinkClick r:id="rId3"/>
              </a:rPr>
              <a:t>http://</a:t>
            </a:r>
            <a:r>
              <a:rPr lang="en-IE" dirty="0" err="1" smtClean="0">
                <a:hlinkClick r:id="rId3"/>
              </a:rPr>
              <a:t>bit.ly</a:t>
            </a:r>
            <a:r>
              <a:rPr lang="en-IE" dirty="0" smtClean="0">
                <a:hlinkClick r:id="rId3"/>
              </a:rPr>
              <a:t>/</a:t>
            </a:r>
            <a:r>
              <a:rPr lang="en-IE" dirty="0" err="1" smtClean="0">
                <a:hlinkClick r:id="rId3"/>
              </a:rPr>
              <a:t>2aUm0Wq</a:t>
            </a:r>
            <a:endParaRPr lang="en-IE" dirty="0" smtClean="0"/>
          </a:p>
          <a:p>
            <a:pPr lvl="1"/>
            <a:endParaRPr lang="en-IE" dirty="0"/>
          </a:p>
          <a:p>
            <a:r>
              <a:rPr lang="en-IE" dirty="0" smtClean="0"/>
              <a:t>DSP Annual Carers Forum Nov. 2012 </a:t>
            </a:r>
          </a:p>
          <a:p>
            <a:pPr lvl="1"/>
            <a:r>
              <a:rPr lang="en-IE" dirty="0" smtClean="0"/>
              <a:t>See </a:t>
            </a:r>
            <a:r>
              <a:rPr lang="en-IE" dirty="0" smtClean="0">
                <a:hlinkClick r:id="rId4"/>
              </a:rPr>
              <a:t>http</a:t>
            </a:r>
            <a:r>
              <a:rPr lang="en-IE" dirty="0">
                <a:hlinkClick r:id="rId4"/>
              </a:rPr>
              <a:t>://</a:t>
            </a:r>
            <a:r>
              <a:rPr lang="en-IE" dirty="0" err="1" smtClean="0">
                <a:hlinkClick r:id="rId4"/>
              </a:rPr>
              <a:t>bit.ly</a:t>
            </a:r>
            <a:r>
              <a:rPr lang="en-IE" dirty="0" smtClean="0">
                <a:hlinkClick r:id="rId4"/>
              </a:rPr>
              <a:t>/</a:t>
            </a:r>
            <a:r>
              <a:rPr lang="en-IE" dirty="0" err="1" smtClean="0">
                <a:hlinkClick r:id="rId4"/>
              </a:rPr>
              <a:t>2bhIAwu</a:t>
            </a:r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pPr marL="0" lv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endParaRPr lang="en-IE" dirty="0" smtClean="0"/>
          </a:p>
          <a:p>
            <a:pPr lvl="0"/>
            <a:endParaRPr lang="en-IE" dirty="0"/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65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Lobbying/Policy Development Initiatives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Disseminate 2004 DFI/Barnardos Research (Based on 2002 Census)</a:t>
            </a:r>
          </a:p>
          <a:p>
            <a:r>
              <a:rPr lang="en-IE" dirty="0" smtClean="0"/>
              <a:t>Support calls for Resourcing of Young Carer Support Workers</a:t>
            </a:r>
          </a:p>
          <a:p>
            <a:r>
              <a:rPr lang="en-IE" dirty="0" smtClean="0"/>
              <a:t>Interviewed </a:t>
            </a:r>
            <a:r>
              <a:rPr lang="en-IE" dirty="0"/>
              <a:t>as part of  2009 NUI Galway </a:t>
            </a:r>
            <a:r>
              <a:rPr lang="en-IE" dirty="0" smtClean="0"/>
              <a:t>Research</a:t>
            </a:r>
          </a:p>
          <a:p>
            <a:r>
              <a:rPr lang="en-IE" dirty="0" smtClean="0"/>
              <a:t>Attempted engagement with School Attendance Service, </a:t>
            </a:r>
            <a:r>
              <a:rPr lang="en-IE" dirty="0" err="1" smtClean="0"/>
              <a:t>Foroige</a:t>
            </a:r>
            <a:r>
              <a:rPr lang="en-IE" dirty="0"/>
              <a:t>,</a:t>
            </a:r>
            <a:r>
              <a:rPr lang="en-IE" dirty="0" smtClean="0"/>
              <a:t> </a:t>
            </a:r>
          </a:p>
          <a:p>
            <a:r>
              <a:rPr lang="en-IE" dirty="0" smtClean="0"/>
              <a:t>Successful engagement with </a:t>
            </a:r>
            <a:r>
              <a:rPr lang="en-IE" dirty="0" err="1" smtClean="0"/>
              <a:t>NYCI</a:t>
            </a:r>
            <a:r>
              <a:rPr lang="en-IE" dirty="0" smtClean="0"/>
              <a:t>, Geoffrey Shannon and others in preparation for 2011 and 2012 Seminars</a:t>
            </a:r>
            <a:endParaRPr lang="en-I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68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Support Those Involved in Supporting Young Carers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West Cork Carers –</a:t>
            </a:r>
            <a:r>
              <a:rPr lang="en-IE" dirty="0" smtClean="0">
                <a:hlinkClick r:id="rId2"/>
              </a:rPr>
              <a:t>www.westcorkyoungcarers.ie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Other Members of Care Alliance Ireland</a:t>
            </a:r>
          </a:p>
          <a:p>
            <a:pPr lvl="1"/>
            <a:r>
              <a:rPr lang="en-IE" dirty="0" smtClean="0"/>
              <a:t>MS Ireland</a:t>
            </a:r>
          </a:p>
          <a:p>
            <a:pPr lvl="1"/>
            <a:r>
              <a:rPr lang="en-IE" dirty="0" smtClean="0"/>
              <a:t>Spina Bifida Hydrocephalus Ireland</a:t>
            </a:r>
          </a:p>
          <a:p>
            <a:pPr lvl="1"/>
            <a:r>
              <a:rPr lang="en-IE" dirty="0" err="1" smtClean="0"/>
              <a:t>Crosscare</a:t>
            </a:r>
            <a:endParaRPr lang="en-IE" dirty="0" smtClean="0"/>
          </a:p>
          <a:p>
            <a:pPr lvl="1"/>
            <a:r>
              <a:rPr lang="en-US" dirty="0" smtClean="0"/>
              <a:t>Dublin Youth Service</a:t>
            </a:r>
            <a:endParaRPr lang="en-IE" dirty="0" smtClean="0"/>
          </a:p>
          <a:p>
            <a:pPr marL="342900" lvl="1" indent="-342900"/>
            <a:r>
              <a:rPr lang="en-IE" dirty="0"/>
              <a:t>Others - Family Carers Ireland</a:t>
            </a:r>
          </a:p>
          <a:p>
            <a:pPr marL="0" indent="0">
              <a:buNone/>
            </a:pPr>
            <a:endParaRPr lang="en-IE" dirty="0" smtClean="0"/>
          </a:p>
          <a:p>
            <a:r>
              <a:rPr lang="en-IE" dirty="0" smtClean="0"/>
              <a:t>Engagement with Young Carer Awardees WRT supporting National Carers Week</a:t>
            </a:r>
            <a:endParaRPr lang="en-IE" dirty="0"/>
          </a:p>
          <a:p>
            <a:r>
              <a:rPr lang="en-IE" dirty="0" smtClean="0"/>
              <a:t>In the form of Phone calls/ Review funding proposals/Share Resources/Connect people up/Share Research on Young Carers</a:t>
            </a:r>
          </a:p>
          <a:p>
            <a:endParaRPr lang="en-IE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077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Supporting the Creation, Sharing and Dissemination of Resources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E" dirty="0" smtClean="0"/>
              <a:t>Reviewed (and disseminated)  (2013) NYCI Booklet for Youth Workers – Chapter 12 </a:t>
            </a:r>
            <a:r>
              <a:rPr lang="en-IE" i="1" dirty="0" smtClean="0"/>
              <a:t>Access All Areas - </a:t>
            </a:r>
            <a:r>
              <a:rPr lang="en-US" i="1" dirty="0"/>
              <a:t>Working with </a:t>
            </a:r>
            <a:r>
              <a:rPr lang="en-US" i="1" dirty="0" smtClean="0"/>
              <a:t>young people </a:t>
            </a:r>
            <a:r>
              <a:rPr lang="en-US" i="1" dirty="0"/>
              <a:t>with </a:t>
            </a:r>
            <a:r>
              <a:rPr lang="en-US" i="1" dirty="0" smtClean="0"/>
              <a:t>caring responsibilities </a:t>
            </a:r>
            <a:endParaRPr lang="en-IE" i="1" dirty="0" smtClean="0"/>
          </a:p>
          <a:p>
            <a:pPr lvl="1"/>
            <a:r>
              <a:rPr lang="en-IE" dirty="0"/>
              <a:t>See </a:t>
            </a:r>
            <a:r>
              <a:rPr lang="en-IE" dirty="0">
                <a:hlinkClick r:id="rId2"/>
              </a:rPr>
              <a:t>http://</a:t>
            </a:r>
            <a:r>
              <a:rPr lang="en-IE" dirty="0" smtClean="0">
                <a:hlinkClick r:id="rId2"/>
              </a:rPr>
              <a:t>www.carealliance.ie/userfiles/file/Chapter%2012%20%20Working%20with%20young%20carers.pdf</a:t>
            </a:r>
            <a:endParaRPr lang="en-IE" dirty="0" smtClean="0"/>
          </a:p>
          <a:p>
            <a:pPr lvl="1"/>
            <a:endParaRPr lang="en-IE" dirty="0" smtClean="0"/>
          </a:p>
          <a:p>
            <a:r>
              <a:rPr lang="en-IE" dirty="0" smtClean="0"/>
              <a:t>Dedicated Page to Host Young Carer Resources on our Website </a:t>
            </a:r>
          </a:p>
          <a:p>
            <a:pPr lvl="1"/>
            <a:r>
              <a:rPr lang="en-IE" dirty="0" smtClean="0"/>
              <a:t>See </a:t>
            </a:r>
            <a:r>
              <a:rPr lang="en-GB" dirty="0" smtClean="0">
                <a:hlinkClick r:id="rId3"/>
              </a:rPr>
              <a:t>http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www.carealliance.ie/</a:t>
            </a:r>
            <a:r>
              <a:rPr lang="en-GB" dirty="0" err="1" smtClean="0">
                <a:hlinkClick r:id="rId3"/>
              </a:rPr>
              <a:t>publications_youngcarers</a:t>
            </a:r>
            <a:endParaRPr lang="en-GB" dirty="0"/>
          </a:p>
          <a:p>
            <a:endParaRPr lang="en-GB" dirty="0" smtClean="0"/>
          </a:p>
          <a:p>
            <a:r>
              <a:rPr lang="en-IE" dirty="0" smtClean="0"/>
              <a:t>Promote dissemination of Videos </a:t>
            </a:r>
            <a:r>
              <a:rPr lang="en-IE" dirty="0" err="1" smtClean="0"/>
              <a:t>eg</a:t>
            </a:r>
            <a:r>
              <a:rPr lang="en-IE" dirty="0"/>
              <a:t> </a:t>
            </a:r>
            <a:r>
              <a:rPr lang="en-IE" dirty="0">
                <a:hlinkClick r:id="rId4"/>
              </a:rPr>
              <a:t>http://</a:t>
            </a:r>
            <a:r>
              <a:rPr lang="en-IE" dirty="0" err="1" smtClean="0">
                <a:hlinkClick r:id="rId4"/>
              </a:rPr>
              <a:t>bit.ly</a:t>
            </a:r>
            <a:r>
              <a:rPr lang="en-IE" dirty="0" smtClean="0">
                <a:hlinkClick r:id="rId4"/>
              </a:rPr>
              <a:t>/</a:t>
            </a:r>
            <a:r>
              <a:rPr lang="en-IE" dirty="0" err="1" smtClean="0">
                <a:hlinkClick r:id="rId4"/>
              </a:rPr>
              <a:t>2bhlOGc</a:t>
            </a:r>
            <a:r>
              <a:rPr lang="en-IE" dirty="0" smtClean="0"/>
              <a:t> in particular in build up to National Carers Week.</a:t>
            </a:r>
          </a:p>
          <a:p>
            <a:r>
              <a:rPr lang="en-IE" dirty="0"/>
              <a:t>Support dissemination of information on Young Carers Awards and </a:t>
            </a:r>
            <a:r>
              <a:rPr lang="en-IE" dirty="0" smtClean="0"/>
              <a:t> </a:t>
            </a:r>
            <a:r>
              <a:rPr lang="en-IE" dirty="0" err="1" smtClean="0">
                <a:hlinkClick r:id="rId5"/>
              </a:rPr>
              <a:t>www.youngcarers.ie</a:t>
            </a:r>
            <a:r>
              <a:rPr lang="en-IE" dirty="0" smtClean="0"/>
              <a:t> </a:t>
            </a:r>
            <a:r>
              <a:rPr lang="en-IE" dirty="0"/>
              <a:t>website</a:t>
            </a:r>
          </a:p>
          <a:p>
            <a:endParaRPr lang="en-IE" dirty="0" smtClean="0"/>
          </a:p>
          <a:p>
            <a:pPr marL="5715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17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Referencing Young Carers Research and Issues in Submissions and Reports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Department </a:t>
            </a:r>
            <a:r>
              <a:rPr lang="en-IE" dirty="0"/>
              <a:t>of Education Review – 2016 </a:t>
            </a:r>
            <a:r>
              <a:rPr lang="en-IE" dirty="0">
                <a:hlinkClick r:id="rId3"/>
              </a:rPr>
              <a:t>http://</a:t>
            </a:r>
            <a:r>
              <a:rPr lang="en-IE" dirty="0" err="1" smtClean="0">
                <a:hlinkClick r:id="rId3"/>
              </a:rPr>
              <a:t>bit.ly</a:t>
            </a:r>
            <a:r>
              <a:rPr lang="en-IE" dirty="0" smtClean="0">
                <a:hlinkClick r:id="rId3"/>
              </a:rPr>
              <a:t>/</a:t>
            </a:r>
            <a:r>
              <a:rPr lang="en-IE" dirty="0" err="1" smtClean="0">
                <a:hlinkClick r:id="rId3"/>
              </a:rPr>
              <a:t>2aU3rSQ</a:t>
            </a:r>
            <a:endParaRPr lang="en-IE" dirty="0" smtClean="0"/>
          </a:p>
          <a:p>
            <a:r>
              <a:rPr lang="en-IE" dirty="0" smtClean="0"/>
              <a:t>Other Submissions</a:t>
            </a:r>
          </a:p>
          <a:p>
            <a:r>
              <a:rPr lang="en-IE" dirty="0" smtClean="0"/>
              <a:t>Working with Family Carers Ireland on Review of Annual Carers Strategy Report. </a:t>
            </a:r>
            <a:r>
              <a:rPr lang="en-IE" dirty="0"/>
              <a:t>See 2016 report </a:t>
            </a:r>
            <a:r>
              <a:rPr lang="en-IE" dirty="0">
                <a:hlinkClick r:id="rId4"/>
              </a:rPr>
              <a:t>http://</a:t>
            </a:r>
            <a:r>
              <a:rPr lang="en-IE" dirty="0" err="1" smtClean="0">
                <a:hlinkClick r:id="rId4"/>
              </a:rPr>
              <a:t>bit.ly</a:t>
            </a:r>
            <a:r>
              <a:rPr lang="en-IE" dirty="0" smtClean="0">
                <a:hlinkClick r:id="rId4"/>
              </a:rPr>
              <a:t>/</a:t>
            </a:r>
            <a:r>
              <a:rPr lang="en-IE" dirty="0" err="1" smtClean="0">
                <a:hlinkClick r:id="rId4"/>
              </a:rPr>
              <a:t>2b697wi</a:t>
            </a:r>
            <a:endParaRPr lang="en-IE" dirty="0" smtClean="0"/>
          </a:p>
          <a:p>
            <a:r>
              <a:rPr lang="en-IE" dirty="0" smtClean="0"/>
              <a:t>Family Caring in </a:t>
            </a:r>
            <a:r>
              <a:rPr lang="en-IE" dirty="0"/>
              <a:t>I</a:t>
            </a:r>
            <a:r>
              <a:rPr lang="en-IE" dirty="0" smtClean="0"/>
              <a:t>reland overview Reports (2010,2013,2015)</a:t>
            </a:r>
          </a:p>
          <a:p>
            <a:pPr lvl="1"/>
            <a:r>
              <a:rPr lang="en-IE" dirty="0"/>
              <a:t>See </a:t>
            </a:r>
            <a:r>
              <a:rPr lang="en-IE" dirty="0">
                <a:hlinkClick r:id="rId5"/>
              </a:rPr>
              <a:t>http://</a:t>
            </a:r>
            <a:r>
              <a:rPr lang="en-IE" dirty="0" err="1" smtClean="0">
                <a:hlinkClick r:id="rId5"/>
              </a:rPr>
              <a:t>bit.ly</a:t>
            </a:r>
            <a:r>
              <a:rPr lang="en-IE" dirty="0" smtClean="0">
                <a:hlinkClick r:id="rId5"/>
              </a:rPr>
              <a:t>/</a:t>
            </a:r>
            <a:r>
              <a:rPr lang="en-IE" dirty="0" err="1" smtClean="0">
                <a:hlinkClick r:id="rId5"/>
              </a:rPr>
              <a:t>1EcjR4V</a:t>
            </a:r>
            <a:r>
              <a:rPr lang="en-IE" dirty="0" smtClean="0"/>
              <a:t> ( Referencing Young Carers on Pages 7, 28-30 NB)</a:t>
            </a:r>
          </a:p>
          <a:p>
            <a:r>
              <a:rPr lang="en-IE" dirty="0" smtClean="0"/>
              <a:t>Secured raw data from 2014 HBSC School Survey – that included Young Carers – Figures reported (56,118, 11.3% of 10-17 </a:t>
            </a:r>
            <a:r>
              <a:rPr lang="en-IE" dirty="0" err="1" smtClean="0"/>
              <a:t>yr</a:t>
            </a:r>
            <a:r>
              <a:rPr lang="en-IE" dirty="0" smtClean="0"/>
              <a:t> olds) are a multiple of those reported in Census 2011 (4,228 under 16, 14,205 under 24, ) Use of data ongoing to make the case to support YC’s.</a:t>
            </a:r>
          </a:p>
          <a:p>
            <a:r>
              <a:rPr lang="en-IE" b="1" dirty="0"/>
              <a:t>British Irish </a:t>
            </a:r>
            <a:r>
              <a:rPr lang="en-IE" b="1" dirty="0" smtClean="0"/>
              <a:t>Council Work(2016) -</a:t>
            </a:r>
            <a:r>
              <a:rPr lang="en-IE" dirty="0" smtClean="0"/>
              <a:t>Inputted </a:t>
            </a:r>
            <a:r>
              <a:rPr lang="en-IE" dirty="0"/>
              <a:t>into Policy Paper on Young Carers</a:t>
            </a:r>
          </a:p>
          <a:p>
            <a:endParaRPr lang="en-IE" dirty="0" smtClean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endParaRPr lang="en-IE" dirty="0" smtClean="0"/>
          </a:p>
          <a:p>
            <a:pPr lvl="0"/>
            <a:endParaRPr lang="en-IE" dirty="0"/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563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Primary Research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E" sz="2400" dirty="0" smtClean="0"/>
              <a:t>Interviews with Third Level Access Officers (2013)</a:t>
            </a:r>
          </a:p>
          <a:p>
            <a:pPr lvl="1"/>
            <a:r>
              <a:rPr lang="en-IE" sz="2400" dirty="0" smtClean="0"/>
              <a:t>Access, Retention, </a:t>
            </a:r>
            <a:r>
              <a:rPr lang="en-IE" sz="2400" dirty="0"/>
              <a:t>Support Needs – See </a:t>
            </a:r>
            <a:r>
              <a:rPr lang="en-IE" sz="2400" dirty="0">
                <a:hlinkClick r:id="rId3"/>
              </a:rPr>
              <a:t>http://</a:t>
            </a:r>
            <a:r>
              <a:rPr lang="en-IE" sz="2400" dirty="0" err="1" smtClean="0">
                <a:hlinkClick r:id="rId3"/>
              </a:rPr>
              <a:t>bit.ly</a:t>
            </a:r>
            <a:r>
              <a:rPr lang="en-IE" sz="2400" dirty="0" smtClean="0">
                <a:hlinkClick r:id="rId3"/>
              </a:rPr>
              <a:t>/</a:t>
            </a:r>
            <a:r>
              <a:rPr lang="en-IE" sz="2400" dirty="0" err="1" smtClean="0">
                <a:hlinkClick r:id="rId3"/>
              </a:rPr>
              <a:t>2b8TROq</a:t>
            </a:r>
            <a:endParaRPr lang="en-IE" sz="2400" dirty="0" smtClean="0"/>
          </a:p>
          <a:p>
            <a:pPr marL="457200" lvl="1" indent="0">
              <a:buNone/>
            </a:pPr>
            <a:endParaRPr lang="en-IE" sz="2400" dirty="0" smtClean="0"/>
          </a:p>
          <a:p>
            <a:pPr indent="-285750">
              <a:buFont typeface="Wingdings" panose="05000000000000000000" pitchFamily="2" charset="2"/>
              <a:buChar char="Ø"/>
            </a:pPr>
            <a:r>
              <a:rPr lang="en-IE" sz="2400" dirty="0" smtClean="0"/>
              <a:t>Research Proposal (2013)</a:t>
            </a:r>
          </a:p>
          <a:p>
            <a:pPr lvl="2"/>
            <a:r>
              <a:rPr lang="en-IE" sz="2400" dirty="0" smtClean="0"/>
              <a:t>“the </a:t>
            </a:r>
            <a:r>
              <a:rPr lang="en-IE" sz="2400" dirty="0"/>
              <a:t>impact Informal/ Family caring has on Young Adult Carers participation in third level education and their experiences of this</a:t>
            </a:r>
            <a:r>
              <a:rPr lang="en-IE" sz="2400" dirty="0" smtClean="0"/>
              <a:t>.” </a:t>
            </a:r>
            <a:r>
              <a:rPr lang="en-IE" sz="2400" dirty="0" smtClean="0">
                <a:hlinkClick r:id="rId4"/>
              </a:rPr>
              <a:t>http</a:t>
            </a:r>
            <a:r>
              <a:rPr lang="en-IE" sz="2400" dirty="0">
                <a:hlinkClick r:id="rId4"/>
              </a:rPr>
              <a:t>://</a:t>
            </a:r>
            <a:r>
              <a:rPr lang="en-IE" sz="2400" dirty="0" err="1" smtClean="0">
                <a:hlinkClick r:id="rId4"/>
              </a:rPr>
              <a:t>bit.ly</a:t>
            </a:r>
            <a:r>
              <a:rPr lang="en-IE" sz="2400" dirty="0" smtClean="0">
                <a:hlinkClick r:id="rId4"/>
              </a:rPr>
              <a:t>/</a:t>
            </a:r>
            <a:r>
              <a:rPr lang="en-IE" sz="2400" dirty="0" err="1" smtClean="0">
                <a:hlinkClick r:id="rId4"/>
              </a:rPr>
              <a:t>2aXEKXl</a:t>
            </a:r>
            <a:endParaRPr lang="en-IE" sz="2400" dirty="0" smtClean="0"/>
          </a:p>
          <a:p>
            <a:pPr lvl="2"/>
            <a:r>
              <a:rPr lang="en-IE" sz="2400" dirty="0" smtClean="0"/>
              <a:t>Not progressed</a:t>
            </a:r>
          </a:p>
          <a:p>
            <a:pPr marL="457200" lvl="1" indent="0">
              <a:buNone/>
            </a:pPr>
            <a:endParaRPr lang="en-IE" dirty="0"/>
          </a:p>
          <a:p>
            <a:endParaRPr lang="en-IE" dirty="0" smtClean="0"/>
          </a:p>
          <a:p>
            <a:pPr lvl="1"/>
            <a:endParaRPr lang="en-IE" dirty="0"/>
          </a:p>
          <a:p>
            <a:pPr lvl="1"/>
            <a:endParaRPr lang="en-IE" dirty="0" smtClean="0"/>
          </a:p>
          <a:p>
            <a:endParaRPr lang="en-IE" dirty="0" smtClean="0"/>
          </a:p>
          <a:p>
            <a:pPr marL="0" indent="0">
              <a:buNone/>
            </a:pPr>
            <a:endParaRPr lang="en-GB" dirty="0"/>
          </a:p>
          <a:p>
            <a:pPr lvl="0"/>
            <a:endParaRPr lang="en-IE" dirty="0" smtClean="0"/>
          </a:p>
          <a:p>
            <a:pPr lvl="0"/>
            <a:endParaRPr lang="en-IE" dirty="0"/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53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4251"/>
          </a:xfrm>
        </p:spPr>
        <p:txBody>
          <a:bodyPr/>
          <a:lstStyle/>
          <a:p>
            <a:r>
              <a:rPr lang="en-IE" dirty="0" smtClean="0"/>
              <a:t>EU Projects</a:t>
            </a:r>
            <a:endParaRPr lang="en-GB" dirty="0"/>
          </a:p>
        </p:txBody>
      </p:sp>
      <p:sp>
        <p:nvSpPr>
          <p:cNvPr id="83" name="Content Placeholder 2"/>
          <p:cNvSpPr>
            <a:spLocks noGrp="1"/>
          </p:cNvSpPr>
          <p:nvPr>
            <p:ph idx="1"/>
          </p:nvPr>
        </p:nvSpPr>
        <p:spPr>
          <a:xfrm>
            <a:off x="677334" y="1387099"/>
            <a:ext cx="8596668" cy="4654264"/>
          </a:xfrm>
        </p:spPr>
        <p:txBody>
          <a:bodyPr>
            <a:normAutofit/>
          </a:bodyPr>
          <a:lstStyle/>
          <a:p>
            <a:r>
              <a:rPr lang="en-IE" b="1" dirty="0" smtClean="0"/>
              <a:t>Together for Young Adult Carers (TOYAC)</a:t>
            </a:r>
          </a:p>
          <a:p>
            <a:pPr lvl="1"/>
            <a:r>
              <a:rPr lang="en-IE" dirty="0" smtClean="0"/>
              <a:t>2011- 2014 - 5 European Carer organisations</a:t>
            </a:r>
          </a:p>
          <a:p>
            <a:pPr lvl="1"/>
            <a:r>
              <a:rPr lang="en-IE" dirty="0" smtClean="0"/>
              <a:t>Outputs – </a:t>
            </a:r>
          </a:p>
          <a:p>
            <a:pPr lvl="2"/>
            <a:r>
              <a:rPr lang="en-IE" i="1" dirty="0" smtClean="0"/>
              <a:t>Website </a:t>
            </a:r>
            <a:r>
              <a:rPr lang="en-IE" i="1" dirty="0"/>
              <a:t>– </a:t>
            </a:r>
            <a:r>
              <a:rPr lang="en-IE" i="1" dirty="0">
                <a:hlinkClick r:id="rId3"/>
              </a:rPr>
              <a:t>http://</a:t>
            </a:r>
            <a:r>
              <a:rPr lang="en-IE" i="1" dirty="0" err="1">
                <a:hlinkClick r:id="rId3"/>
              </a:rPr>
              <a:t>www.youngadultcarers.eu</a:t>
            </a:r>
            <a:r>
              <a:rPr lang="en-IE" i="1" dirty="0">
                <a:hlinkClick r:id="rId3"/>
              </a:rPr>
              <a:t>/</a:t>
            </a:r>
            <a:endParaRPr lang="en-IE" i="1" dirty="0"/>
          </a:p>
          <a:p>
            <a:pPr lvl="2"/>
            <a:r>
              <a:rPr lang="en-IE" i="1" dirty="0"/>
              <a:t>Booklet for Professionals working with Young </a:t>
            </a:r>
            <a:r>
              <a:rPr lang="en-IE" i="1" dirty="0" smtClean="0"/>
              <a:t>Adult </a:t>
            </a:r>
            <a:r>
              <a:rPr lang="en-IE" i="1" dirty="0"/>
              <a:t>Carers </a:t>
            </a:r>
            <a:r>
              <a:rPr lang="en-IE" i="1" dirty="0" smtClean="0"/>
              <a:t>(c1,500 circulated nationwide, c2,500 </a:t>
            </a:r>
            <a:r>
              <a:rPr lang="en-IE" i="1" dirty="0"/>
              <a:t>downloads to date  See </a:t>
            </a:r>
            <a:r>
              <a:rPr lang="en-IE" i="1" dirty="0">
                <a:hlinkClick r:id="rId4"/>
              </a:rPr>
              <a:t>http://</a:t>
            </a:r>
            <a:r>
              <a:rPr lang="en-IE" i="1" dirty="0" smtClean="0">
                <a:hlinkClick r:id="rId4"/>
              </a:rPr>
              <a:t>bit.ly/1j5EQHI</a:t>
            </a:r>
            <a:endParaRPr lang="en-IE" i="1" dirty="0" smtClean="0"/>
          </a:p>
          <a:p>
            <a:pPr lvl="2"/>
            <a:r>
              <a:rPr lang="en-IE" i="1" dirty="0" smtClean="0"/>
              <a:t>Comparative Analysis of the Situation of Young Carers in 5 </a:t>
            </a:r>
            <a:r>
              <a:rPr lang="en-IE" i="1" dirty="0"/>
              <a:t>EU Countries </a:t>
            </a:r>
            <a:r>
              <a:rPr lang="en-IE" i="1" dirty="0">
                <a:hlinkClick r:id="rId5"/>
              </a:rPr>
              <a:t>http://</a:t>
            </a:r>
            <a:r>
              <a:rPr lang="en-IE" i="1" dirty="0" err="1" smtClean="0">
                <a:hlinkClick r:id="rId5"/>
              </a:rPr>
              <a:t>bit.ly</a:t>
            </a:r>
            <a:r>
              <a:rPr lang="en-IE" i="1" dirty="0" smtClean="0">
                <a:hlinkClick r:id="rId5"/>
              </a:rPr>
              <a:t>/</a:t>
            </a:r>
            <a:r>
              <a:rPr lang="en-IE" i="1" dirty="0" err="1" smtClean="0">
                <a:hlinkClick r:id="rId5"/>
              </a:rPr>
              <a:t>2bskexP</a:t>
            </a:r>
            <a:endParaRPr lang="en-IE" i="1" dirty="0" smtClean="0"/>
          </a:p>
          <a:p>
            <a:pPr marL="0" indent="0">
              <a:buNone/>
            </a:pPr>
            <a:endParaRPr lang="en-IE" i="1" dirty="0"/>
          </a:p>
          <a:p>
            <a:r>
              <a:rPr lang="en-IE" b="1" dirty="0" smtClean="0"/>
              <a:t>EPYC </a:t>
            </a:r>
            <a:r>
              <a:rPr lang="en-IE" b="1" dirty="0"/>
              <a:t>(Empowering Professionals to support Young Carers</a:t>
            </a:r>
            <a:r>
              <a:rPr lang="en-IE" b="1" dirty="0" smtClean="0"/>
              <a:t>) </a:t>
            </a:r>
          </a:p>
          <a:p>
            <a:pPr lvl="1"/>
            <a:r>
              <a:rPr lang="en-IE" b="1" dirty="0" smtClean="0"/>
              <a:t>(Detailed later in separate presentation)</a:t>
            </a:r>
            <a:endParaRPr lang="en-IE" b="1" dirty="0"/>
          </a:p>
          <a:p>
            <a:pPr lvl="1"/>
            <a:r>
              <a:rPr lang="en-IE" i="1" dirty="0" smtClean="0"/>
              <a:t>August </a:t>
            </a:r>
            <a:r>
              <a:rPr lang="en-IE" i="1" dirty="0"/>
              <a:t>2016-July </a:t>
            </a:r>
            <a:r>
              <a:rPr lang="en-IE" i="1" dirty="0" smtClean="0"/>
              <a:t>2018 - 6 European Carer Organisations</a:t>
            </a:r>
          </a:p>
          <a:p>
            <a:pPr lvl="1"/>
            <a:r>
              <a:rPr lang="en-IE" i="1" dirty="0" smtClean="0"/>
              <a:t>Outputs include – Awareness Raising Resources, Assessment Tools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0"/>
            <a:endParaRPr lang="en-IE" dirty="0" smtClean="0"/>
          </a:p>
          <a:p>
            <a:pPr lvl="0"/>
            <a:endParaRPr lang="en-IE" dirty="0"/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850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573</TotalTime>
  <Words>615</Words>
  <Application>Microsoft Office PowerPoint</Application>
  <PresentationFormat>Widescreen</PresentationFormat>
  <Paragraphs>119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</vt:lpstr>
      <vt:lpstr>Wingdings 3</vt:lpstr>
      <vt:lpstr>Facet</vt:lpstr>
      <vt:lpstr>Our Work to date on Young Carers Issues</vt:lpstr>
      <vt:lpstr>Facilitating Collaboration/Joint Conferences</vt:lpstr>
      <vt:lpstr>Presentations to Annual Government Department Carer Consultation Fora</vt:lpstr>
      <vt:lpstr>Lobbying/Policy Development Initiatives</vt:lpstr>
      <vt:lpstr>Support Those Involved in Supporting Young Carers</vt:lpstr>
      <vt:lpstr>Supporting the Creation, Sharing and Dissemination of Resources </vt:lpstr>
      <vt:lpstr>Referencing Young Carers Research and Issues in Submissions and Reports</vt:lpstr>
      <vt:lpstr>Primary Research</vt:lpstr>
      <vt:lpstr>EU Projects</vt:lpstr>
      <vt:lpstr>Where to Now?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Carers</dc:title>
  <dc:creator>Zoe Hughes</dc:creator>
  <cp:lastModifiedBy>Liam</cp:lastModifiedBy>
  <cp:revision>52</cp:revision>
  <cp:lastPrinted>2016-08-15T12:42:08Z</cp:lastPrinted>
  <dcterms:created xsi:type="dcterms:W3CDTF">2015-06-10T10:16:32Z</dcterms:created>
  <dcterms:modified xsi:type="dcterms:W3CDTF">2018-06-11T17:55:58Z</dcterms:modified>
</cp:coreProperties>
</file>